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9" r:id="rId2"/>
    <p:sldId id="328" r:id="rId3"/>
    <p:sldId id="349" r:id="rId4"/>
    <p:sldId id="330" r:id="rId5"/>
    <p:sldId id="333" r:id="rId6"/>
    <p:sldId id="338" r:id="rId7"/>
    <p:sldId id="350" r:id="rId8"/>
    <p:sldId id="336" r:id="rId9"/>
    <p:sldId id="343" r:id="rId10"/>
    <p:sldId id="341" r:id="rId11"/>
    <p:sldId id="342" r:id="rId12"/>
    <p:sldId id="353" r:id="rId13"/>
    <p:sldId id="354" r:id="rId14"/>
    <p:sldId id="355" r:id="rId15"/>
    <p:sldId id="351" r:id="rId16"/>
    <p:sldId id="331" r:id="rId17"/>
    <p:sldId id="332" r:id="rId18"/>
    <p:sldId id="334" r:id="rId19"/>
    <p:sldId id="35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e Liu" initials="JHL" lastIdx="1" clrIdx="0"/>
  <p:cmAuthor id="2" name="liujihe.2011@gmail.com" initials="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4"/>
    <p:restoredTop sz="97059"/>
  </p:normalViewPr>
  <p:slideViewPr>
    <p:cSldViewPr snapToGrid="0" snapToObjects="1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A040-1C7E-214F-883D-65243F4B2552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9FB-96D2-4D46-AC29-EC7911389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8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Instrument Cost: </a:t>
            </a:r>
            <a:r>
              <a:rPr lang="en-US" dirty="0" err="1"/>
              <a:t>NanoPore</a:t>
            </a:r>
            <a:r>
              <a:rPr lang="en-US" dirty="0"/>
              <a:t> winner</a:t>
            </a:r>
          </a:p>
          <a:p>
            <a:r>
              <a:rPr lang="en-US" dirty="0"/>
              <a:t>Read Length</a:t>
            </a:r>
          </a:p>
          <a:p>
            <a:r>
              <a:rPr lang="en-US" dirty="0"/>
              <a:t>Error rate: key problems for interpreting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PacBio and Nanopore similar in application and bioinformatics challenges;</a:t>
            </a:r>
          </a:p>
          <a:p>
            <a:r>
              <a:rPr lang="en-US" dirty="0"/>
              <a:t>There are other short-read base, but provide info for long-range;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common SV, but nested 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Sniffles detected far more indels than short-read-based caller</a:t>
            </a:r>
          </a:p>
          <a:p>
            <a:r>
              <a:rPr lang="en-US" dirty="0"/>
              <a:t>Short-read caller detected 27-fold more translocation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18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6BA9FB-96D2-4D46-AC29-EC7911389D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9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9744" y="1030657"/>
            <a:ext cx="6717635" cy="2569799"/>
          </a:xfrm>
        </p:spPr>
        <p:txBody>
          <a:bodyPr/>
          <a:lstStyle>
            <a:lvl1pPr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8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8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99822"/>
            <a:ext cx="10515600" cy="477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8F9B2-573D-744E-B793-214ED8217BCB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6CE1-84A6-A841-B18F-BA8BA2DA4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102-A05D-9442-B4F5-B89F77AED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519" y="1078282"/>
            <a:ext cx="10525506" cy="25697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Long-read sequencing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F8CCF-FCF7-AA4D-884E-1FD7109E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56" y="3989294"/>
            <a:ext cx="6717635" cy="1752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Jihe Liu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2020-05-15</a:t>
            </a:r>
          </a:p>
        </p:txBody>
      </p:sp>
    </p:spTree>
    <p:extLst>
      <p:ext uri="{BB962C8B-B14F-4D97-AF65-F5344CB8AC3E}">
        <p14:creationId xmlns:p14="http://schemas.microsoft.com/office/powerpoint/2010/main" val="8349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71501F-E883-A647-9D30-E3318734C332}"/>
              </a:ext>
            </a:extLst>
          </p:cNvPr>
          <p:cNvGrpSpPr/>
          <p:nvPr/>
        </p:nvGrpSpPr>
        <p:grpSpPr>
          <a:xfrm>
            <a:off x="838200" y="2605314"/>
            <a:ext cx="8060932" cy="3851617"/>
            <a:chOff x="1462448" y="2598820"/>
            <a:chExt cx="8611080" cy="42049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70F8F8-1FBC-5B40-83AF-922245750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3513" y="2709511"/>
              <a:ext cx="8510015" cy="40942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755CDB-1AEF-284A-A25B-02FDECEA1967}"/>
                </a:ext>
              </a:extLst>
            </p:cNvPr>
            <p:cNvSpPr/>
            <p:nvPr/>
          </p:nvSpPr>
          <p:spPr>
            <a:xfrm>
              <a:off x="1462448" y="2598820"/>
              <a:ext cx="202130" cy="221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F96EE-8AA1-B74C-9FA2-6C90F52D029C}"/>
                </a:ext>
              </a:extLst>
            </p:cNvPr>
            <p:cNvSpPr/>
            <p:nvPr/>
          </p:nvSpPr>
          <p:spPr>
            <a:xfrm>
              <a:off x="5818520" y="2598820"/>
              <a:ext cx="202130" cy="221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800E-C83A-9045-9AD0-D7219007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NA12878 human genome, but introduce 700 homozygous SVs at random locations</a:t>
            </a:r>
          </a:p>
          <a:p>
            <a:r>
              <a:rPr lang="en-US" dirty="0"/>
              <a:t>Sniffles detected far more indels than short-read-based caller</a:t>
            </a:r>
          </a:p>
          <a:p>
            <a:r>
              <a:rPr lang="en-US" dirty="0"/>
              <a:t>Short-read caller detected 27-fold more translocation events</a:t>
            </a:r>
          </a:p>
          <a:p>
            <a:pPr lvl="1"/>
            <a:r>
              <a:rPr lang="en-US" dirty="0"/>
              <a:t>Many were false, caused by </a:t>
            </a:r>
            <a:r>
              <a:rPr lang="en-US" dirty="0" err="1"/>
              <a:t>mismapped</a:t>
            </a:r>
            <a:r>
              <a:rPr lang="en-US" dirty="0"/>
              <a:t> reads across insertions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C2A9-1D29-E346-94EC-765D2EBD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in Short-read-based Structural Variation 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9AC9E-D341-A948-BF37-EC92275401CE}"/>
              </a:ext>
            </a:extLst>
          </p:cNvPr>
          <p:cNvSpPr txBox="1"/>
          <p:nvPr/>
        </p:nvSpPr>
        <p:spPr>
          <a:xfrm>
            <a:off x="8276601" y="6389044"/>
            <a:ext cx="369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Methods, 2018</a:t>
            </a:r>
          </a:p>
        </p:txBody>
      </p:sp>
    </p:spTree>
    <p:extLst>
      <p:ext uri="{BB962C8B-B14F-4D97-AF65-F5344CB8AC3E}">
        <p14:creationId xmlns:p14="http://schemas.microsoft.com/office/powerpoint/2010/main" val="114219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A940-49D8-F043-AC20-032AE6B3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Nested 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C6BB-EDA5-6544-BBC1-37C5CF1B9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INVDUP, INVDEL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4BA15-C175-604A-AFC3-F43FBE4D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4" y="1990742"/>
            <a:ext cx="11430000" cy="398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9FCB4-D4DD-AC41-B29D-FF66B45C30D6}"/>
              </a:ext>
            </a:extLst>
          </p:cNvPr>
          <p:cNvSpPr txBox="1"/>
          <p:nvPr/>
        </p:nvSpPr>
        <p:spPr>
          <a:xfrm>
            <a:off x="4675930" y="5978542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22F02-2AE9-0847-8D7D-7E77BC5FEC1F}"/>
              </a:ext>
            </a:extLst>
          </p:cNvPr>
          <p:cNvSpPr txBox="1"/>
          <p:nvPr/>
        </p:nvSpPr>
        <p:spPr>
          <a:xfrm>
            <a:off x="9361861" y="5978542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73F66-1E0B-2D4C-8710-3B7EC7619EB8}"/>
              </a:ext>
            </a:extLst>
          </p:cNvPr>
          <p:cNvSpPr txBox="1"/>
          <p:nvPr/>
        </p:nvSpPr>
        <p:spPr>
          <a:xfrm>
            <a:off x="8231777" y="6400185"/>
            <a:ext cx="369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Methods, 2018</a:t>
            </a:r>
          </a:p>
        </p:txBody>
      </p:sp>
    </p:spTree>
    <p:extLst>
      <p:ext uri="{BB962C8B-B14F-4D97-AF65-F5344CB8AC3E}">
        <p14:creationId xmlns:p14="http://schemas.microsoft.com/office/powerpoint/2010/main" val="89296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7682-1280-6C45-9413-68505F02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SV from long-read data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0CBEA4D-EFCA-AE4F-9889-E2EDF1120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314713"/>
              </p:ext>
            </p:extLst>
          </p:nvPr>
        </p:nvGraphicFramePr>
        <p:xfrm>
          <a:off x="838197" y="1969492"/>
          <a:ext cx="1051560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42803756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4029482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611014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0724773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63834536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58140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083734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Long-read Data for Glioblastoma Cell Line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3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Sniffles/SVIM Overlap based on breakpoint distance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3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min_support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 &gt;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41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8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59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1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1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86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0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F5B8-AF96-6843-8FB6-860CCE7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SV from short-read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0F8150-FDC8-5943-AFF0-3D606F985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639974"/>
              </p:ext>
            </p:extLst>
          </p:nvPr>
        </p:nvGraphicFramePr>
        <p:xfrm>
          <a:off x="1085771" y="1809945"/>
          <a:ext cx="10020457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75">
                  <a:extLst>
                    <a:ext uri="{9D8B030D-6E8A-4147-A177-3AD203B41FA5}">
                      <a16:colId xmlns:a16="http://schemas.microsoft.com/office/drawing/2014/main" val="1098469034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84570143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2248044732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563003512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1452563219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882249016"/>
                    </a:ext>
                  </a:extLst>
                </a:gridCol>
                <a:gridCol w="1407447">
                  <a:extLst>
                    <a:ext uri="{9D8B030D-6E8A-4147-A177-3AD203B41FA5}">
                      <a16:colId xmlns:a16="http://schemas.microsoft.com/office/drawing/2014/main" val="3453749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Short-read Data for Glioblastoma Cell Line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1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Delly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verlap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52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low quality, and imprecise calls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97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4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32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80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38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18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B541-59FF-AF4C-BF76-5F721AA7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SV calls from both long- and short-reads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49640A-8448-B040-A0B7-C9DE8B2EC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550468"/>
              </p:ext>
            </p:extLst>
          </p:nvPr>
        </p:nvGraphicFramePr>
        <p:xfrm>
          <a:off x="1410855" y="2365086"/>
          <a:ext cx="9370290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058">
                  <a:extLst>
                    <a:ext uri="{9D8B030D-6E8A-4147-A177-3AD203B41FA5}">
                      <a16:colId xmlns:a16="http://schemas.microsoft.com/office/drawing/2014/main" val="883093807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3566488581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4204978569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957457916"/>
                    </a:ext>
                  </a:extLst>
                </a:gridCol>
                <a:gridCol w="1874058">
                  <a:extLst>
                    <a:ext uri="{9D8B030D-6E8A-4147-A177-3AD203B41FA5}">
                      <a16:colId xmlns:a16="http://schemas.microsoft.com/office/drawing/2014/main" val="1764912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(500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SVIM/Sniffles/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Speedseq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four (1000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40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66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15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41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2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33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BA70-24DA-F54C-BB06-59F1C399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14FE-9A7D-0F4C-9449-34A4D02E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novo genome assembly</a:t>
            </a:r>
          </a:p>
          <a:p>
            <a:pPr lvl="1"/>
            <a:r>
              <a:rPr lang="en-US" dirty="0"/>
              <a:t>Bacterial (</a:t>
            </a:r>
            <a:r>
              <a:rPr lang="en-US" i="1" dirty="0"/>
              <a:t>E.coli</a:t>
            </a:r>
            <a:r>
              <a:rPr lang="en-US" dirty="0"/>
              <a:t>) genome assembly with only Nanopore (Loman NJ, et al. Nat. Methods. 2015) </a:t>
            </a:r>
          </a:p>
          <a:p>
            <a:pPr lvl="1"/>
            <a:r>
              <a:rPr lang="en-US" dirty="0"/>
              <a:t>Nanopore sequencing and assembly of human genome (Jain M, et al. Nat. Biotech. 2018)</a:t>
            </a:r>
          </a:p>
          <a:p>
            <a:r>
              <a:rPr lang="en-US" dirty="0"/>
              <a:t>Isoform resolution and gene quantification</a:t>
            </a:r>
          </a:p>
          <a:p>
            <a:pPr lvl="1"/>
            <a:r>
              <a:rPr lang="en-US" dirty="0"/>
              <a:t>Widespread transcriptional variation identified by Nanopore </a:t>
            </a:r>
            <a:r>
              <a:rPr lang="en-US" dirty="0" err="1"/>
              <a:t>longread</a:t>
            </a:r>
            <a:r>
              <a:rPr lang="en-US" dirty="0"/>
              <a:t> </a:t>
            </a:r>
            <a:r>
              <a:rPr lang="en-US" dirty="0" err="1"/>
              <a:t>RNAseq</a:t>
            </a:r>
            <a:r>
              <a:rPr lang="en-US" dirty="0"/>
              <a:t> (Byrne A, et al. Nat. Comm. 2017)</a:t>
            </a:r>
          </a:p>
          <a:p>
            <a:r>
              <a:rPr lang="en-US" dirty="0"/>
              <a:t>Epigenetic modification detection</a:t>
            </a:r>
          </a:p>
          <a:p>
            <a:pPr lvl="1"/>
            <a:r>
              <a:rPr lang="en-US" dirty="0"/>
              <a:t>Detection of DNA methylation with Nanopore sequencing (Simpson JT, et al, Nat. Methods. 2017)</a:t>
            </a:r>
          </a:p>
        </p:txBody>
      </p:sp>
    </p:spTree>
    <p:extLst>
      <p:ext uri="{BB962C8B-B14F-4D97-AF65-F5344CB8AC3E}">
        <p14:creationId xmlns:p14="http://schemas.microsoft.com/office/powerpoint/2010/main" val="188951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C37F-5A49-5A46-A57D-26769629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Alignment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6C71DC-42D6-A24B-B7FD-8A44EBB9F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515536"/>
              </p:ext>
            </p:extLst>
          </p:nvPr>
        </p:nvGraphicFramePr>
        <p:xfrm>
          <a:off x="1262902" y="2395257"/>
          <a:ext cx="9666195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065">
                  <a:extLst>
                    <a:ext uri="{9D8B030D-6E8A-4147-A177-3AD203B41FA5}">
                      <a16:colId xmlns:a16="http://schemas.microsoft.com/office/drawing/2014/main" val="1720021165"/>
                    </a:ext>
                  </a:extLst>
                </a:gridCol>
                <a:gridCol w="3222065">
                  <a:extLst>
                    <a:ext uri="{9D8B030D-6E8A-4147-A177-3AD203B41FA5}">
                      <a16:colId xmlns:a16="http://schemas.microsoft.com/office/drawing/2014/main" val="1763968118"/>
                    </a:ext>
                  </a:extLst>
                </a:gridCol>
                <a:gridCol w="3222065">
                  <a:extLst>
                    <a:ext uri="{9D8B030D-6E8A-4147-A177-3AD203B41FA5}">
                      <a16:colId xmlns:a16="http://schemas.microsoft.com/office/drawing/2014/main" val="1676731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74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Graphmap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Slow, early alignment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Ivan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Sovic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al., Nat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24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bwa-mem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Substituted by minimap2 later 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64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 fast, but not in bam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1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NGMLR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Reasonable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Sedlazeck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F, et al. Nat. Methods, 2018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4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09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0342-2EB3-1141-87E3-BC831CC3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Assembly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D09489-0BCA-CE4F-85E4-96113E435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959120"/>
              </p:ext>
            </p:extLst>
          </p:nvPr>
        </p:nvGraphicFramePr>
        <p:xfrm>
          <a:off x="1575546" y="2458010"/>
          <a:ext cx="8771968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992">
                  <a:extLst>
                    <a:ext uri="{9D8B030D-6E8A-4147-A177-3AD203B41FA5}">
                      <a16:colId xmlns:a16="http://schemas.microsoft.com/office/drawing/2014/main" val="3541030782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3132535309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3007222995"/>
                    </a:ext>
                  </a:extLst>
                </a:gridCol>
                <a:gridCol w="2192992">
                  <a:extLst>
                    <a:ext uri="{9D8B030D-6E8A-4147-A177-3AD203B41FA5}">
                      <a16:colId xmlns:a16="http://schemas.microsoft.com/office/drawing/2014/main" val="95316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7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Canu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Koren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S, et al. Genome Res.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42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Miniasm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 after minimap2 alignment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fast, no error correction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 H, Bioinformatics,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33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Curation of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miniasm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Vaser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R, Genome Res.,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8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92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A932-41DB-6D4B-9F22-DDF2E38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Detection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5B5C5D-988A-8E4A-8722-42AE21366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81232"/>
              </p:ext>
            </p:extLst>
          </p:nvPr>
        </p:nvGraphicFramePr>
        <p:xfrm>
          <a:off x="1519514" y="1866341"/>
          <a:ext cx="8574744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686">
                  <a:extLst>
                    <a:ext uri="{9D8B030D-6E8A-4147-A177-3AD203B41FA5}">
                      <a16:colId xmlns:a16="http://schemas.microsoft.com/office/drawing/2014/main" val="3905094191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3524765215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1590325794"/>
                    </a:ext>
                  </a:extLst>
                </a:gridCol>
                <a:gridCol w="2143686">
                  <a:extLst>
                    <a:ext uri="{9D8B030D-6E8A-4147-A177-3AD203B41FA5}">
                      <a16:colId xmlns:a16="http://schemas.microsoft.com/office/drawing/2014/main" val="151493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75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Sniffles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NGMLR aligner as default, but compatible with other aligners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at indel and nested SV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Sedlazeck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F, et al. Nat. Methods, 2018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01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LAST aligner as default, but compatible with other aligners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at tandem duplication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Gong L, et al. Nat. Methods,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8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Heller D, et al. Bioinformatics, 2019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79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NanoSV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LAST aligner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Stancu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MC, et al. Nat. Comm., 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73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974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9015-6D3A-E64D-B704-9B4E39D4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0FF6-8A8B-EA4C-BA3D-7BFF3044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many applications, no “gold standard” computational tool as yet. Usually will need to try several available tools and compare performance</a:t>
            </a:r>
          </a:p>
          <a:p>
            <a:r>
              <a:rPr lang="en-US" dirty="0"/>
              <a:t>Experimental procedure is sometimes tricky. A successful run will need practices, and modification of protocol</a:t>
            </a:r>
          </a:p>
          <a:p>
            <a:r>
              <a:rPr lang="en-US" dirty="0"/>
              <a:t>Short-read sequencing data are usually also available! Consider taking advantages of both data</a:t>
            </a:r>
          </a:p>
          <a:p>
            <a:pPr lvl="1"/>
            <a:r>
              <a:rPr lang="en-US" dirty="0"/>
              <a:t>Hybrid genome assembly strategy</a:t>
            </a:r>
          </a:p>
          <a:p>
            <a:pPr lvl="1"/>
            <a:r>
              <a:rPr lang="en-US" dirty="0"/>
              <a:t>Comprehensive structural variation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3137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571F-9EA9-9A40-9259-B8EF0214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4122-3E13-684D-9F5E-12F7EBAA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Frequently Used NGS Platforms</a:t>
            </a:r>
          </a:p>
          <a:p>
            <a:pPr lvl="1"/>
            <a:r>
              <a:rPr lang="en-US" dirty="0"/>
              <a:t>Nanopore sequencing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Extrachromosomal DNA identification</a:t>
            </a:r>
          </a:p>
          <a:p>
            <a:pPr lvl="1"/>
            <a:r>
              <a:rPr lang="en-US" dirty="0"/>
              <a:t>Structural variation</a:t>
            </a:r>
          </a:p>
          <a:p>
            <a:pPr lvl="1"/>
            <a:r>
              <a:rPr lang="en-US" dirty="0"/>
              <a:t>Other</a:t>
            </a:r>
          </a:p>
          <a:p>
            <a:endParaRPr lang="en-US" dirty="0"/>
          </a:p>
          <a:p>
            <a:r>
              <a:rPr lang="en-US" dirty="0"/>
              <a:t>Analysis tools</a:t>
            </a:r>
          </a:p>
        </p:txBody>
      </p:sp>
    </p:spTree>
    <p:extLst>
      <p:ext uri="{BB962C8B-B14F-4D97-AF65-F5344CB8AC3E}">
        <p14:creationId xmlns:p14="http://schemas.microsoft.com/office/powerpoint/2010/main" val="8685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BC63-460C-EC4A-B284-93D796CB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Frequently Used NGS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9AD4-8BDA-F141-8E14-480E313E2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B2A1-9778-9845-BF83-A63282A9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79" y="1399822"/>
            <a:ext cx="7925217" cy="537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5F8F2-3C7E-FE4A-AB96-46150EC1A863}"/>
              </a:ext>
            </a:extLst>
          </p:cNvPr>
          <p:cNvSpPr txBox="1"/>
          <p:nvPr/>
        </p:nvSpPr>
        <p:spPr>
          <a:xfrm>
            <a:off x="10224150" y="452837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*: 5% – 15%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5862A-F717-C844-9166-5D7C92475D7D}"/>
              </a:ext>
            </a:extLst>
          </p:cNvPr>
          <p:cNvSpPr txBox="1"/>
          <p:nvPr/>
        </p:nvSpPr>
        <p:spPr>
          <a:xfrm>
            <a:off x="9154839" y="452837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8998E-4390-5D43-A714-FA7B2B8EAF25}"/>
              </a:ext>
            </a:extLst>
          </p:cNvPr>
          <p:cNvSpPr txBox="1"/>
          <p:nvPr/>
        </p:nvSpPr>
        <p:spPr>
          <a:xfrm>
            <a:off x="7334406" y="4528371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5506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08E0-C886-174E-B0F5-BF1D7E0F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Oxford Nanopore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A378-D775-B04F-8174-2F2A01846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22"/>
            <a:ext cx="10515600" cy="4777141"/>
          </a:xfrm>
        </p:spPr>
        <p:txBody>
          <a:bodyPr/>
          <a:lstStyle/>
          <a:p>
            <a:pPr lvl="1"/>
            <a:r>
              <a:rPr lang="en-US" dirty="0"/>
              <a:t>Real-time base calling and analysis</a:t>
            </a:r>
          </a:p>
          <a:p>
            <a:pPr lvl="1"/>
            <a:r>
              <a:rPr lang="en-US" dirty="0"/>
              <a:t>Inexpensive (compared to PacBio) and portable</a:t>
            </a:r>
          </a:p>
          <a:p>
            <a:pPr lvl="1"/>
            <a:r>
              <a:rPr lang="en-US" dirty="0"/>
              <a:t>Long read length</a:t>
            </a:r>
          </a:p>
          <a:p>
            <a:pPr lvl="1"/>
            <a:r>
              <a:rPr lang="en-US" dirty="0"/>
              <a:t>High error rate (5% - 15%)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12E1494-C2A9-124C-9AAD-52747C0A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466" y="3296988"/>
            <a:ext cx="5695794" cy="2499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267B8-CCB4-7A48-9686-D83DB25D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38" y="3702093"/>
            <a:ext cx="2529845" cy="16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36F5-6A06-0842-8EB5-9CD25A68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Nanopore Run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ADDA50-D980-AF4B-A2D3-A11A15610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797703"/>
              </p:ext>
            </p:extLst>
          </p:nvPr>
        </p:nvGraphicFramePr>
        <p:xfrm>
          <a:off x="838200" y="2276288"/>
          <a:ext cx="492610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054">
                  <a:extLst>
                    <a:ext uri="{9D8B030D-6E8A-4147-A177-3AD203B41FA5}">
                      <a16:colId xmlns:a16="http://schemas.microsoft.com/office/drawing/2014/main" val="3721508703"/>
                    </a:ext>
                  </a:extLst>
                </a:gridCol>
                <a:gridCol w="2463054">
                  <a:extLst>
                    <a:ext uri="{9D8B030D-6E8A-4147-A177-3AD203B41FA5}">
                      <a16:colId xmlns:a16="http://schemas.microsoft.com/office/drawing/2014/main" val="649408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Glioblastoma Cell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4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60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11,098,662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5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read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791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read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73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102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495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Mapped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9422236 (84.90%)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422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amplified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CDK4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EGFR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6377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077D24-6BAA-B54A-8C1D-96D230FECE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235" y="1784387"/>
            <a:ext cx="3997993" cy="40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CA90-1C77-C64E-AF0E-196164E0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Applications of Long-range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FA40-2437-FB4A-A9B7-72E54F98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04430-41E6-4C4B-8F04-476B9EDC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1348863"/>
            <a:ext cx="10867827" cy="4879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B5A5F-B2B3-F141-8398-353E48870702}"/>
              </a:ext>
            </a:extLst>
          </p:cNvPr>
          <p:cNvSpPr/>
          <p:nvPr/>
        </p:nvSpPr>
        <p:spPr>
          <a:xfrm>
            <a:off x="5617029" y="2549179"/>
            <a:ext cx="2830285" cy="10322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4C31-A4F5-C64F-80C3-3B94A217EA9D}"/>
              </a:ext>
            </a:extLst>
          </p:cNvPr>
          <p:cNvSpPr txBox="1"/>
          <p:nvPr/>
        </p:nvSpPr>
        <p:spPr>
          <a:xfrm>
            <a:off x="7629816" y="6278880"/>
            <a:ext cx="3936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Sedlazeck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F, et al. Nat. Rev. Genet. 2018</a:t>
            </a:r>
          </a:p>
        </p:txBody>
      </p:sp>
    </p:spTree>
    <p:extLst>
      <p:ext uri="{BB962C8B-B14F-4D97-AF65-F5344CB8AC3E}">
        <p14:creationId xmlns:p14="http://schemas.microsoft.com/office/powerpoint/2010/main" val="232542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DF59-820A-7B4D-82AB-4CCC3806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One: Identification of Circular Extrachromosomal 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360C7-2924-1348-923D-E621FA67E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Extrachromosomal DNA (normally containing oncogenes) frequently observed in cancer cells</a:t>
            </a:r>
          </a:p>
          <a:p>
            <a:r>
              <a:rPr lang="en-US" dirty="0"/>
              <a:t>Computationally challenging to identify full sequence through short-read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B6673-3D0E-464E-9B36-DA4E90EE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3" y="2474736"/>
            <a:ext cx="7126941" cy="40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E24A-D364-C44D-A777-27636810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of Circular Extrachromosomal DNA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8D05-CE22-9248-B931-7ECDA757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F3AB0E-7FA9-3645-974B-F7A357991AC1}"/>
              </a:ext>
            </a:extLst>
          </p:cNvPr>
          <p:cNvCxnSpPr/>
          <p:nvPr/>
        </p:nvCxnSpPr>
        <p:spPr>
          <a:xfrm>
            <a:off x="3983911" y="1378805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B64DCA-70A2-174D-9134-9324A5BB8E29}"/>
              </a:ext>
            </a:extLst>
          </p:cNvPr>
          <p:cNvCxnSpPr/>
          <p:nvPr/>
        </p:nvCxnSpPr>
        <p:spPr>
          <a:xfrm>
            <a:off x="4205759" y="1484906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D4A9E-03EE-994F-B469-FBE5C0F9C6C2}"/>
              </a:ext>
            </a:extLst>
          </p:cNvPr>
          <p:cNvCxnSpPr/>
          <p:nvPr/>
        </p:nvCxnSpPr>
        <p:spPr>
          <a:xfrm>
            <a:off x="4459438" y="1635377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10AFB-2528-9A40-941B-FD23CAD2BEC0}"/>
              </a:ext>
            </a:extLst>
          </p:cNvPr>
          <p:cNvCxnSpPr/>
          <p:nvPr/>
        </p:nvCxnSpPr>
        <p:spPr>
          <a:xfrm>
            <a:off x="4651625" y="1785848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A3E0A4-EF3A-8242-A906-8D7BB453A05D}"/>
              </a:ext>
            </a:extLst>
          </p:cNvPr>
          <p:cNvCxnSpPr>
            <a:cxnSpLocks/>
          </p:cNvCxnSpPr>
          <p:nvPr/>
        </p:nvCxnSpPr>
        <p:spPr>
          <a:xfrm>
            <a:off x="3983911" y="2644143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2CFDF1-9C27-704D-BC38-B2383856E128}"/>
              </a:ext>
            </a:extLst>
          </p:cNvPr>
          <p:cNvCxnSpPr/>
          <p:nvPr/>
        </p:nvCxnSpPr>
        <p:spPr>
          <a:xfrm>
            <a:off x="3983910" y="3542924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810708-A035-E24A-9F34-5E61CA79FEB0}"/>
              </a:ext>
            </a:extLst>
          </p:cNvPr>
          <p:cNvCxnSpPr/>
          <p:nvPr/>
        </p:nvCxnSpPr>
        <p:spPr>
          <a:xfrm>
            <a:off x="4205758" y="3649025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B80D36-82DD-2D47-A9E7-9A9DBDAA3976}"/>
              </a:ext>
            </a:extLst>
          </p:cNvPr>
          <p:cNvCxnSpPr/>
          <p:nvPr/>
        </p:nvCxnSpPr>
        <p:spPr>
          <a:xfrm>
            <a:off x="4459437" y="3799496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88FF25-F606-4044-AF06-4E2542257080}"/>
              </a:ext>
            </a:extLst>
          </p:cNvPr>
          <p:cNvCxnSpPr/>
          <p:nvPr/>
        </p:nvCxnSpPr>
        <p:spPr>
          <a:xfrm>
            <a:off x="4651624" y="3949967"/>
            <a:ext cx="891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07344D-324F-DE47-B45E-305BD0F5E0EE}"/>
              </a:ext>
            </a:extLst>
          </p:cNvPr>
          <p:cNvCxnSpPr>
            <a:cxnSpLocks/>
          </p:cNvCxnSpPr>
          <p:nvPr/>
        </p:nvCxnSpPr>
        <p:spPr>
          <a:xfrm>
            <a:off x="3983911" y="4111070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D9097-2631-7840-B151-765274994959}"/>
              </a:ext>
            </a:extLst>
          </p:cNvPr>
          <p:cNvCxnSpPr>
            <a:cxnSpLocks/>
          </p:cNvCxnSpPr>
          <p:nvPr/>
        </p:nvCxnSpPr>
        <p:spPr>
          <a:xfrm>
            <a:off x="3966076" y="5072229"/>
            <a:ext cx="15772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D7D0F3-83D4-C44D-AFBE-8156968D33E0}"/>
              </a:ext>
            </a:extLst>
          </p:cNvPr>
          <p:cNvGrpSpPr/>
          <p:nvPr/>
        </p:nvGrpSpPr>
        <p:grpSpPr>
          <a:xfrm>
            <a:off x="4512657" y="5858639"/>
            <a:ext cx="519785" cy="519785"/>
            <a:chOff x="5434787" y="6034227"/>
            <a:chExt cx="519785" cy="51978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590331-3180-354B-AEB9-A64B76D4CD0E}"/>
                </a:ext>
              </a:extLst>
            </p:cNvPr>
            <p:cNvSpPr/>
            <p:nvPr/>
          </p:nvSpPr>
          <p:spPr>
            <a:xfrm>
              <a:off x="5434787" y="6034227"/>
              <a:ext cx="519785" cy="51978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699EA94-18A1-7043-B23E-3103A5234DA8}"/>
                </a:ext>
              </a:extLst>
            </p:cNvPr>
            <p:cNvSpPr/>
            <p:nvPr/>
          </p:nvSpPr>
          <p:spPr>
            <a:xfrm>
              <a:off x="5486400" y="6085840"/>
              <a:ext cx="416560" cy="4165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5C0D07-2B4F-BE4C-8BBE-E2919C6440D7}"/>
              </a:ext>
            </a:extLst>
          </p:cNvPr>
          <p:cNvSpPr txBox="1"/>
          <p:nvPr/>
        </p:nvSpPr>
        <p:spPr>
          <a:xfrm>
            <a:off x="1070861" y="1251172"/>
            <a:ext cx="258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reads against each other (minimap2)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8916C-A559-4D4C-AE1C-B2C56DFB3673}"/>
              </a:ext>
            </a:extLst>
          </p:cNvPr>
          <p:cNvSpPr txBox="1"/>
          <p:nvPr/>
        </p:nvSpPr>
        <p:spPr>
          <a:xfrm>
            <a:off x="1120843" y="2435246"/>
            <a:ext cx="258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miniasm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3F4D0-BED1-A045-8923-00144B614136}"/>
              </a:ext>
            </a:extLst>
          </p:cNvPr>
          <p:cNvSpPr txBox="1"/>
          <p:nvPr/>
        </p:nvSpPr>
        <p:spPr>
          <a:xfrm>
            <a:off x="1070861" y="3508457"/>
            <a:ext cx="258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Align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(minimap2)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F1EB3A-C31F-1F4F-81D5-BF9CF6AC4A0C}"/>
              </a:ext>
            </a:extLst>
          </p:cNvPr>
          <p:cNvSpPr txBox="1"/>
          <p:nvPr/>
        </p:nvSpPr>
        <p:spPr>
          <a:xfrm>
            <a:off x="1329441" y="4779842"/>
            <a:ext cx="2168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Curate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(racon)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6EF69-8799-3942-B171-16C2454A9973}"/>
              </a:ext>
            </a:extLst>
          </p:cNvPr>
          <p:cNvSpPr txBox="1"/>
          <p:nvPr/>
        </p:nvSpPr>
        <p:spPr>
          <a:xfrm>
            <a:off x="1120843" y="5828534"/>
            <a:ext cx="2712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circular contig to human genome (minimap2)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BDECD1C-5A85-4D48-89B8-CB78969B77BF}"/>
              </a:ext>
            </a:extLst>
          </p:cNvPr>
          <p:cNvSpPr/>
          <p:nvPr/>
        </p:nvSpPr>
        <p:spPr>
          <a:xfrm>
            <a:off x="2239624" y="1933259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BDF201E-1E32-EA4E-B80F-BB02C964BCCF}"/>
              </a:ext>
            </a:extLst>
          </p:cNvPr>
          <p:cNvSpPr/>
          <p:nvPr/>
        </p:nvSpPr>
        <p:spPr>
          <a:xfrm>
            <a:off x="2239624" y="2937233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C94E119-EF06-E343-9FEF-6BD3141CFAD3}"/>
              </a:ext>
            </a:extLst>
          </p:cNvPr>
          <p:cNvSpPr/>
          <p:nvPr/>
        </p:nvSpPr>
        <p:spPr>
          <a:xfrm>
            <a:off x="2239624" y="4234199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ACCA3F7-59DF-F948-AE88-D764A5CDA10D}"/>
              </a:ext>
            </a:extLst>
          </p:cNvPr>
          <p:cNvSpPr/>
          <p:nvPr/>
        </p:nvSpPr>
        <p:spPr>
          <a:xfrm>
            <a:off x="2239624" y="5392668"/>
            <a:ext cx="247949" cy="4046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2C2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5BFE841B-B583-0543-B5E8-B25EC7A0623B}"/>
              </a:ext>
            </a:extLst>
          </p:cNvPr>
          <p:cNvSpPr/>
          <p:nvPr/>
        </p:nvSpPr>
        <p:spPr>
          <a:xfrm>
            <a:off x="8519416" y="998471"/>
            <a:ext cx="994747" cy="1072462"/>
          </a:xfrm>
          <a:prstGeom prst="blockArc">
            <a:avLst>
              <a:gd name="adj1" fmla="val 8836292"/>
              <a:gd name="adj2" fmla="val 8620979"/>
              <a:gd name="adj3" fmla="val 1377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184B36-5807-8447-800C-F46C5C1E8EF2}"/>
              </a:ext>
            </a:extLst>
          </p:cNvPr>
          <p:cNvSpPr txBox="1"/>
          <p:nvPr/>
        </p:nvSpPr>
        <p:spPr>
          <a:xfrm>
            <a:off x="9466118" y="1190764"/>
            <a:ext cx="1637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9 − 14,211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DB498-65CE-B142-A3BB-C2458E4D15DB}"/>
              </a:ext>
            </a:extLst>
          </p:cNvPr>
          <p:cNvSpPr txBox="1"/>
          <p:nvPr/>
        </p:nvSpPr>
        <p:spPr>
          <a:xfrm>
            <a:off x="6578786" y="1832225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14,326 − 16,562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6D7444-AB3A-A748-B653-F2940CE601DB}"/>
              </a:ext>
            </a:extLst>
          </p:cNvPr>
          <p:cNvSpPr txBox="1"/>
          <p:nvPr/>
        </p:nvSpPr>
        <p:spPr>
          <a:xfrm>
            <a:off x="7033744" y="2230331"/>
            <a:ext cx="4289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 of 16 kb circular mitochondria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D4A3F5-D772-0940-9C29-789715F4B456}"/>
              </a:ext>
            </a:extLst>
          </p:cNvPr>
          <p:cNvSpPr/>
          <p:nvPr/>
        </p:nvSpPr>
        <p:spPr>
          <a:xfrm rot="19840937">
            <a:off x="8552209" y="1763334"/>
            <a:ext cx="219456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6A015A-9D84-5645-A9BE-B676A3899EA1}"/>
              </a:ext>
            </a:extLst>
          </p:cNvPr>
          <p:cNvSpPr/>
          <p:nvPr/>
        </p:nvSpPr>
        <p:spPr>
          <a:xfrm rot="18108975">
            <a:off x="8774949" y="1953611"/>
            <a:ext cx="219456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FB27FA-0EC4-0A4C-8480-069550087AFF}"/>
              </a:ext>
            </a:extLst>
          </p:cNvPr>
          <p:cNvGrpSpPr/>
          <p:nvPr/>
        </p:nvGrpSpPr>
        <p:grpSpPr>
          <a:xfrm>
            <a:off x="5234482" y="2765109"/>
            <a:ext cx="8444044" cy="5867822"/>
            <a:chOff x="4270539" y="2671757"/>
            <a:chExt cx="8444044" cy="58678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FDCFE3-59A1-964B-9F71-D2698BFD9D7A}"/>
                </a:ext>
              </a:extLst>
            </p:cNvPr>
            <p:cNvSpPr txBox="1"/>
            <p:nvPr/>
          </p:nvSpPr>
          <p:spPr>
            <a:xfrm rot="19500000">
              <a:off x="8182290" y="5115412"/>
              <a:ext cx="311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Chr21: 11,020,084 − 11,188,124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EA5F23-50A0-3D45-8837-06A526D53405}"/>
                </a:ext>
              </a:extLst>
            </p:cNvPr>
            <p:cNvSpPr txBox="1"/>
            <p:nvPr/>
          </p:nvSpPr>
          <p:spPr>
            <a:xfrm rot="19500000">
              <a:off x="7458330" y="5089526"/>
              <a:ext cx="3016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Chr2: 97,904,946 − 97,917,119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FD977F-A654-2543-9102-438617F699E7}"/>
                </a:ext>
              </a:extLst>
            </p:cNvPr>
            <p:cNvSpPr txBox="1"/>
            <p:nvPr/>
          </p:nvSpPr>
          <p:spPr>
            <a:xfrm rot="19500000">
              <a:off x="6562738" y="5134430"/>
              <a:ext cx="3145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Chr16: 33,529,247 − 33,755,025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76C54C-BC21-A745-A265-FA04E1E64997}"/>
                </a:ext>
              </a:extLst>
            </p:cNvPr>
            <p:cNvSpPr txBox="1"/>
            <p:nvPr/>
          </p:nvSpPr>
          <p:spPr>
            <a:xfrm rot="19500000">
              <a:off x="5872286" y="5093369"/>
              <a:ext cx="3031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Chr7: 53,202,375 − 53,228,317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EDA5D1E-A743-2747-8B6A-43F6BF1646C7}"/>
                </a:ext>
              </a:extLst>
            </p:cNvPr>
            <p:cNvSpPr txBox="1"/>
            <p:nvPr/>
          </p:nvSpPr>
          <p:spPr>
            <a:xfrm rot="19500000">
              <a:off x="5203228" y="5058049"/>
              <a:ext cx="2902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Chr21: 9,411,196 − 9,565,145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C111EB-C028-A048-90DB-F56E88F458D4}"/>
                </a:ext>
              </a:extLst>
            </p:cNvPr>
            <p:cNvSpPr txBox="1"/>
            <p:nvPr/>
          </p:nvSpPr>
          <p:spPr>
            <a:xfrm rot="19500000">
              <a:off x="4270539" y="5107271"/>
              <a:ext cx="3145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Chr17: 25,263,923 − 25,303,550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DBFD50-CB85-194D-9B27-67B08B28C139}"/>
                </a:ext>
              </a:extLst>
            </p:cNvPr>
            <p:cNvGrpSpPr/>
            <p:nvPr/>
          </p:nvGrpSpPr>
          <p:grpSpPr>
            <a:xfrm>
              <a:off x="6090262" y="3331278"/>
              <a:ext cx="6624321" cy="5208301"/>
              <a:chOff x="6090262" y="3331278"/>
              <a:chExt cx="6624321" cy="520830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C236DE-9579-D64A-8771-8723BB708584}"/>
                  </a:ext>
                </a:extLst>
              </p:cNvPr>
              <p:cNvSpPr/>
              <p:nvPr/>
            </p:nvSpPr>
            <p:spPr>
              <a:xfrm>
                <a:off x="10678671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D8804F8-0304-9945-B2D1-42CAF9744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4834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48FBE734-A107-EA47-A719-5249E0757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5120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E23DF22E-93A5-3D4C-96CE-2FD948EE6A59}"/>
                  </a:ext>
                </a:extLst>
              </p:cNvPr>
              <p:cNvSpPr/>
              <p:nvPr/>
            </p:nvSpPr>
            <p:spPr>
              <a:xfrm rot="18279025">
                <a:off x="10175200" y="3756739"/>
                <a:ext cx="694176" cy="815956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BF704F3-47E4-E640-BCC2-1D27A2682D35}"/>
                  </a:ext>
                </a:extLst>
              </p:cNvPr>
              <p:cNvSpPr/>
              <p:nvPr/>
            </p:nvSpPr>
            <p:spPr>
              <a:xfrm>
                <a:off x="9894155" y="3942623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62E44D3-14CD-094F-B6E1-9ECF77A49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318" y="4324460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BADBC55-225F-8846-89BF-25B06DBA20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0604" y="3942623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0076553-2EAC-8A45-A11F-449DED94C57A}"/>
                  </a:ext>
                </a:extLst>
              </p:cNvPr>
              <p:cNvSpPr/>
              <p:nvPr/>
            </p:nvSpPr>
            <p:spPr>
              <a:xfrm>
                <a:off x="9113176" y="3942207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3EAEC2-1656-0441-845D-4011B6D4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9339" y="4324044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5B0FB29-74A1-AE48-A98E-8F97424C51B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9109769" y="3942207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EBC6DC81-86D9-3E40-97BA-4B3F54C5A28B}"/>
                  </a:ext>
                </a:extLst>
              </p:cNvPr>
              <p:cNvSpPr/>
              <p:nvPr/>
            </p:nvSpPr>
            <p:spPr>
              <a:xfrm rot="18381190">
                <a:off x="9076398" y="369422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ECE5408-8FB3-714F-B8AA-5BCA221CEA4D}"/>
                  </a:ext>
                </a:extLst>
              </p:cNvPr>
              <p:cNvSpPr/>
              <p:nvPr/>
            </p:nvSpPr>
            <p:spPr>
              <a:xfrm>
                <a:off x="8313000" y="3942208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D470DD2-8AF0-1F4C-8719-E237BC117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9163" y="4324045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D5E6BA5-6273-D248-926E-224159877D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9593" y="3942208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867B47B4-6186-6745-BA3A-FB47415F41B5}"/>
                  </a:ext>
                </a:extLst>
              </p:cNvPr>
              <p:cNvSpPr/>
              <p:nvPr/>
            </p:nvSpPr>
            <p:spPr>
              <a:xfrm rot="18521231">
                <a:off x="8604972" y="370927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6DFE792-4389-9C4C-B44B-45F1DBFFC5C2}"/>
                  </a:ext>
                </a:extLst>
              </p:cNvPr>
              <p:cNvSpPr/>
              <p:nvPr/>
            </p:nvSpPr>
            <p:spPr>
              <a:xfrm>
                <a:off x="7535476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9022D28-C72E-1B41-B446-056C885AC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639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B6E7F1E-C819-2B4E-81FF-6D81C03AFBB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532069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BC8C7310-5175-B345-9D78-8539A6CD6902}"/>
                  </a:ext>
                </a:extLst>
              </p:cNvPr>
              <p:cNvSpPr/>
              <p:nvPr/>
            </p:nvSpPr>
            <p:spPr>
              <a:xfrm rot="18521231">
                <a:off x="7461334" y="3701176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1B373E8-9761-9F4D-A69A-4F27BAF1C6A4}"/>
                  </a:ext>
                </a:extLst>
              </p:cNvPr>
              <p:cNvSpPr/>
              <p:nvPr/>
            </p:nvSpPr>
            <p:spPr>
              <a:xfrm>
                <a:off x="6811534" y="3942046"/>
                <a:ext cx="358336" cy="38183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13E51B5-0EB3-6844-B7E8-C7EDCE138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697" y="4323883"/>
                <a:ext cx="55745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01DD18B-3868-424E-BF3B-CB6A5DDFB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7983" y="3942046"/>
                <a:ext cx="3918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053D6B67-5E3C-F946-85FD-FB2DC4A2C3D6}"/>
                  </a:ext>
                </a:extLst>
              </p:cNvPr>
              <p:cNvSpPr/>
              <p:nvPr/>
            </p:nvSpPr>
            <p:spPr>
              <a:xfrm rot="18521231">
                <a:off x="7062367" y="3702549"/>
                <a:ext cx="1040468" cy="1229213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27A34D95-913B-774D-8017-A0EF73A09269}"/>
                  </a:ext>
                </a:extLst>
              </p:cNvPr>
              <p:cNvSpPr/>
              <p:nvPr/>
            </p:nvSpPr>
            <p:spPr>
              <a:xfrm rot="18518557">
                <a:off x="6798272" y="2623268"/>
                <a:ext cx="5208301" cy="6624321"/>
              </a:xfrm>
              <a:prstGeom prst="arc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7DA6FA2-71CC-174F-9A24-550E2AB1B128}"/>
                </a:ext>
              </a:extLst>
            </p:cNvPr>
            <p:cNvSpPr txBox="1"/>
            <p:nvPr/>
          </p:nvSpPr>
          <p:spPr>
            <a:xfrm>
              <a:off x="8387527" y="2671757"/>
              <a:ext cx="971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1,153 kb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89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9AB3-2B07-9743-8372-2BDAEDEB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Two: Detection of Different Structural Variation (SV)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069E-9E00-A246-8699-7B15C7F86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6F3E6-CB7E-FC4A-BF17-1F029D3F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47" y="1274316"/>
            <a:ext cx="9121603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8671</TotalTime>
  <Words>978</Words>
  <Application>Microsoft Macintosh PowerPoint</Application>
  <PresentationFormat>Widescreen</PresentationFormat>
  <Paragraphs>268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Long-read sequencing technology</vt:lpstr>
      <vt:lpstr>Outline</vt:lpstr>
      <vt:lpstr>I. Frequently Used NGS Platforms</vt:lpstr>
      <vt:lpstr>Oxford Nanopore Technology</vt:lpstr>
      <vt:lpstr>An Example of Nanopore Run</vt:lpstr>
      <vt:lpstr>II. Applications of Long-range Sequencing</vt:lpstr>
      <vt:lpstr>Application One: Identification of Circular Extrachromosomal DNA</vt:lpstr>
      <vt:lpstr>Assembly of Circular Extrachromosomal DNA Sequence</vt:lpstr>
      <vt:lpstr>Application Two: Detection of Different Structural Variation (SV)</vt:lpstr>
      <vt:lpstr>Systematic Error in Short-read-based Structural Variation Calling</vt:lpstr>
      <vt:lpstr>Detection of Nested SVs</vt:lpstr>
      <vt:lpstr>Calling SV from long-read data</vt:lpstr>
      <vt:lpstr>Calling SV from short-read data</vt:lpstr>
      <vt:lpstr>Consensus SV calls from both long- and short-reads</vt:lpstr>
      <vt:lpstr>Other Applications</vt:lpstr>
      <vt:lpstr>III. Alignment Tools</vt:lpstr>
      <vt:lpstr>Genome Assembly Tools</vt:lpstr>
      <vt:lpstr>Structural Variation Detection Tools</vt:lpstr>
      <vt:lpstr>IV. 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Jihe Liu</dc:creator>
  <cp:lastModifiedBy>Liu, Jihe</cp:lastModifiedBy>
  <cp:revision>409</cp:revision>
  <dcterms:created xsi:type="dcterms:W3CDTF">2018-02-22T21:18:31Z</dcterms:created>
  <dcterms:modified xsi:type="dcterms:W3CDTF">2023-02-01T21:13:02Z</dcterms:modified>
</cp:coreProperties>
</file>